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Nuni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Nunito-bold.fntdata"/><Relationship Id="rId12" Type="http://schemas.openxmlformats.org/officeDocument/2006/relationships/slide" Target="slides/slide7.xml"/><Relationship Id="rId34" Type="http://schemas.openxmlformats.org/officeDocument/2006/relationships/font" Target="fonts/Nunito-regular.fntdata"/><Relationship Id="rId15" Type="http://schemas.openxmlformats.org/officeDocument/2006/relationships/slide" Target="slides/slide10.xml"/><Relationship Id="rId37" Type="http://schemas.openxmlformats.org/officeDocument/2006/relationships/font" Target="fonts/Nunito-boldItalic.fntdata"/><Relationship Id="rId14" Type="http://schemas.openxmlformats.org/officeDocument/2006/relationships/slide" Target="slides/slide9.xml"/><Relationship Id="rId36" Type="http://schemas.openxmlformats.org/officeDocument/2006/relationships/font" Target="fonts/Nuni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a8457911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fa8457911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019d1695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019d1695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19d1695d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019d1695d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019d1695d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019d1695d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fa8457911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fa8457911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17f3d2e7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17f3d2e7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19d1695d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019d1695d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190277c9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190277c9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0190277c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0190277c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019d1695d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019d1695d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17f3d2e7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017f3d2e7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fa8457911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fa8457911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190277c9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190277c9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019d1695d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019d1695d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fa82f96b27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fa82f96b27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019d1695d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019d1695d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17f3d2e74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17f3d2e74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17f3d2e74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17f3d2e74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190277c9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0190277c9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17f3d2e74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17f3d2e74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19d1695d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19d1695d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19d1695d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019d1695d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019d1695d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019d1695d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hyperlink" Target="https://network.bellona.org/content/uploads/%D0%A4/4/2019/06/OO_cover_site.pdf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hyperlink" Target="https://drive.google.com/file/d/1pbeOgkNsuOp4mE6OneTyDFQZW3ruFAgH/view?usp=sharin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4172075" y="409025"/>
            <a:ext cx="4611900" cy="22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620">
                <a:solidFill>
                  <a:srgbClr val="000000"/>
                </a:solidFill>
              </a:rPr>
              <a:t>Хакатон “</a:t>
            </a:r>
            <a:r>
              <a:rPr b="1" lang="ru" sz="2620">
                <a:solidFill>
                  <a:srgbClr val="000000"/>
                </a:solidFill>
              </a:rPr>
              <a:t>Сельское хозяйство. Охрана окружающей среды. Фудтех”</a:t>
            </a:r>
            <a:endParaRPr b="1" sz="2620">
              <a:solidFill>
                <a:srgbClr val="000000"/>
              </a:solidFill>
            </a:endParaRP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615650" y="2370012"/>
            <a:ext cx="5912700" cy="13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000000"/>
                </a:solidFill>
              </a:rPr>
              <a:t>Кейс 4.</a:t>
            </a:r>
            <a:endParaRPr b="1" sz="2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000000"/>
                </a:solidFill>
              </a:rPr>
              <a:t>«Опасные отходы»</a:t>
            </a:r>
            <a:endParaRPr b="1" sz="2400">
              <a:solidFill>
                <a:srgbClr val="000000"/>
              </a:solidFill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4033200" y="3415375"/>
            <a:ext cx="1077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Автоботы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3"/>
          <p:cNvSpPr txBox="1"/>
          <p:nvPr/>
        </p:nvSpPr>
        <p:spPr>
          <a:xfrm>
            <a:off x="6800075" y="3527850"/>
            <a:ext cx="2178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Roboto"/>
                <a:ea typeface="Roboto"/>
                <a:cs typeface="Roboto"/>
                <a:sym typeface="Roboto"/>
              </a:rPr>
              <a:t>Работу выполнили: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Даниил Куличенко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Николай Дудников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Николай Филин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Михаил Меньщиков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Эдмантас Шараускас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236300" y="2116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Интерфейс автомата для приёма опасных отходов</a:t>
            </a:r>
            <a:endParaRPr/>
          </a:p>
        </p:txBody>
      </p:sp>
      <p:sp>
        <p:nvSpPr>
          <p:cNvPr id="198" name="Google Shape;198;p22"/>
          <p:cNvSpPr txBox="1"/>
          <p:nvPr/>
        </p:nvSpPr>
        <p:spPr>
          <a:xfrm>
            <a:off x="368125" y="1677000"/>
            <a:ext cx="58899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Авторизоваться как гость или зарегистрированный в системе лояльности пользователь;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Возможный вход по QR-коду;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Просмотр статистики о сданных отходах;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начисления баллов в систему лояльности;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Просмотр к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арты с отмеченными пунктами приёма.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9" name="Google Shape;1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6975" y="1461250"/>
            <a:ext cx="2221000" cy="222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075" y="954637"/>
            <a:ext cx="8108551" cy="323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50" y="1030475"/>
            <a:ext cx="8144700" cy="32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125" y="904875"/>
            <a:ext cx="411480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265450" y="2193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Интерфейс мобильного приложения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21" name="Google Shape;221;p26"/>
          <p:cNvSpPr txBox="1"/>
          <p:nvPr/>
        </p:nvSpPr>
        <p:spPr>
          <a:xfrm>
            <a:off x="629325" y="1141450"/>
            <a:ext cx="58899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Авторизовавшись пользователь получает: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 10% больше баллов от сдачи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</a:t>
            </a: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обменять баллы на купоны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потратить баллы на покупку в магазине;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Отслеживать и повышать игровой уровень;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Статистику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сданных единиц продукции;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Карту с отмеченными пунктами приёма.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0600" y="1359588"/>
            <a:ext cx="2243776" cy="2424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3676" y="739363"/>
            <a:ext cx="2330513" cy="366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25" y="739363"/>
            <a:ext cx="2344028" cy="366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2128" y="739363"/>
            <a:ext cx="2345694" cy="366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4251" y="505675"/>
            <a:ext cx="2653975" cy="413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4925" y="505675"/>
            <a:ext cx="2653975" cy="4132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/>
          <p:nvPr/>
        </p:nvSpPr>
        <p:spPr>
          <a:xfrm>
            <a:off x="209900" y="209900"/>
            <a:ext cx="8086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4</a:t>
            </a: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) Величина вклада в переработку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1" name="Google Shape;241;p29"/>
          <p:cNvSpPr txBox="1"/>
          <p:nvPr/>
        </p:nvSpPr>
        <p:spPr>
          <a:xfrm>
            <a:off x="342025" y="1184100"/>
            <a:ext cx="60873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Необходимо показывать, что человек вносит значимый вклад в экологию своего региона с помощью: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Ведения </a:t>
            </a: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статистики утилизации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на данный момент;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Показа существующих проблем;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Подсчета личного количества утилизированных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Формирования рейтинга среди участников (соревновательный дух);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Разовый вклад в переработку на уровне региона.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2" name="Google Shape;24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3850" y="1363500"/>
            <a:ext cx="2416499" cy="2416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0"/>
          <p:cNvSpPr txBox="1"/>
          <p:nvPr>
            <p:ph type="title"/>
          </p:nvPr>
        </p:nvSpPr>
        <p:spPr>
          <a:xfrm>
            <a:off x="212175" y="2208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5) Реклама системы утилизации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48" name="Google Shape;248;p30"/>
          <p:cNvSpPr txBox="1"/>
          <p:nvPr/>
        </p:nvSpPr>
        <p:spPr>
          <a:xfrm>
            <a:off x="415825" y="1175425"/>
            <a:ext cx="5281200" cy="3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Для рекламирования нашей системы утилизации возможны следующие способы: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Надпись на этикетках утилизируемых товаров;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Подпись возможной сэкономленной суммы и помощи миру (численно) на чеке из магазина;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Баннеры при входе или выходе из магазинов/почтовых отделений;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9" name="Google Shape;24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325" y="1686788"/>
            <a:ext cx="3146525" cy="1769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075" y="1113125"/>
            <a:ext cx="8559850" cy="362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1"/>
          <p:cNvSpPr txBox="1"/>
          <p:nvPr/>
        </p:nvSpPr>
        <p:spPr>
          <a:xfrm>
            <a:off x="214725" y="194300"/>
            <a:ext cx="5889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Варианты плакатов</a:t>
            </a:r>
            <a:endParaRPr b="1" sz="3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/>
          <p:nvPr>
            <p:ph type="title"/>
          </p:nvPr>
        </p:nvSpPr>
        <p:spPr>
          <a:xfrm>
            <a:off x="218675" y="208175"/>
            <a:ext cx="7619700" cy="9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Проблематика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37" name="Google Shape;137;p14"/>
          <p:cNvSpPr txBox="1"/>
          <p:nvPr/>
        </p:nvSpPr>
        <p:spPr>
          <a:xfrm>
            <a:off x="449950" y="3336825"/>
            <a:ext cx="7787400" cy="1493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“Только </a:t>
            </a:r>
            <a:r>
              <a:rPr b="1" lang="ru" sz="1700">
                <a:solidFill>
                  <a:srgbClr val="0B539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1.5%</a:t>
            </a:r>
            <a:r>
              <a:rPr lang="ru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отходов I и II классов опасности обезвреживают и утилизируют. Все остальное – а это около </a:t>
            </a:r>
            <a:r>
              <a:rPr b="1" lang="ru" sz="1700">
                <a:solidFill>
                  <a:srgbClr val="CC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400 тыс. т.</a:t>
            </a:r>
            <a:r>
              <a:rPr lang="ru" sz="1700">
                <a:solidFill>
                  <a:schemeClr val="lt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опасных веществ в год – </a:t>
            </a:r>
            <a:r>
              <a:rPr lang="ru" sz="1700">
                <a:solidFill>
                  <a:srgbClr val="CC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накапливается</a:t>
            </a:r>
            <a:r>
              <a:rPr lang="ru" sz="1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Эти промышленные и бытовые отходы наносят непоправимый вред окружающей среде.”</a:t>
            </a:r>
            <a:endParaRPr sz="17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highlight>
                  <a:srgbClr val="FFFFFF"/>
                </a:highlight>
              </a:rPr>
              <a:t>©ecologyofrussia.ru</a:t>
            </a:r>
            <a:endParaRPr sz="11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775" y="1032400"/>
            <a:ext cx="3387375" cy="216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4"/>
          <p:cNvPicPr preferRelativeResize="0"/>
          <p:nvPr/>
        </p:nvPicPr>
        <p:blipFill rotWithShape="1">
          <a:blip r:embed="rId4">
            <a:alphaModFix/>
          </a:blip>
          <a:srcRect b="0" l="11158" r="11835" t="0"/>
          <a:stretch/>
        </p:blipFill>
        <p:spPr>
          <a:xfrm>
            <a:off x="4022500" y="1112975"/>
            <a:ext cx="2107424" cy="1971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 rotWithShape="1">
          <a:blip r:embed="rId5">
            <a:alphaModFix/>
          </a:blip>
          <a:srcRect b="0" l="12233" r="12300" t="0"/>
          <a:stretch/>
        </p:blipFill>
        <p:spPr>
          <a:xfrm>
            <a:off x="6183309" y="1112975"/>
            <a:ext cx="2054041" cy="197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4" title="Обращение с отходами I и II классов опасности (текущая ситуация и перспективы)"/>
          <p:cNvSpPr txBox="1"/>
          <p:nvPr/>
        </p:nvSpPr>
        <p:spPr>
          <a:xfrm>
            <a:off x="6690250" y="125825"/>
            <a:ext cx="2242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Ресурс:</a:t>
            </a:r>
            <a:r>
              <a:rPr lang="ru"/>
              <a:t> </a:t>
            </a:r>
            <a:r>
              <a:rPr lang="ru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Обращение с отходами I и II классов опасности (текущая ситуация и перспективы)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 txBox="1"/>
          <p:nvPr>
            <p:ph type="title"/>
          </p:nvPr>
        </p:nvSpPr>
        <p:spPr>
          <a:xfrm>
            <a:off x="205625" y="201375"/>
            <a:ext cx="81192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Участие органов власти в процессе информирования населения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62" name="Google Shape;262;p32"/>
          <p:cNvSpPr txBox="1"/>
          <p:nvPr/>
        </p:nvSpPr>
        <p:spPr>
          <a:xfrm>
            <a:off x="518325" y="1647825"/>
            <a:ext cx="50514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Использование налоговых чеков в качестве листовок для размещения материала по способам утилизации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Проведение курса лекций по способам накопления, сбора и утилизации отходов 1-2 категории внутри административных ведомств на региональном уровне;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Новостные программы в местном телевидении.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3" name="Google Shape;26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5750" y="1647825"/>
            <a:ext cx="2476500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/>
          <p:nvPr>
            <p:ph type="title"/>
          </p:nvPr>
        </p:nvSpPr>
        <p:spPr>
          <a:xfrm>
            <a:off x="210500" y="163600"/>
            <a:ext cx="75057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Дорожная карта проекта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269" name="Google Shape;26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425" y="725875"/>
            <a:ext cx="7459725" cy="415175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3"/>
          <p:cNvSpPr txBox="1"/>
          <p:nvPr/>
        </p:nvSpPr>
        <p:spPr>
          <a:xfrm>
            <a:off x="6856750" y="163600"/>
            <a:ext cx="2111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Документация: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Документ Дорожной Карты Проекта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>
            <p:ph type="title"/>
          </p:nvPr>
        </p:nvSpPr>
        <p:spPr>
          <a:xfrm>
            <a:off x="202775" y="192400"/>
            <a:ext cx="7505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Экономика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76" name="Google Shape;276;p34"/>
          <p:cNvSpPr txBox="1"/>
          <p:nvPr>
            <p:ph idx="1" type="body"/>
          </p:nvPr>
        </p:nvSpPr>
        <p:spPr>
          <a:xfrm>
            <a:off x="328450" y="991025"/>
            <a:ext cx="5633100" cy="13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Char char="●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 стоимость продукции с 1-2 категорией опасности отходов может быть включена надбавка за утилизацию (психология с тележками в супермаркетах).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34"/>
          <p:cNvSpPr txBox="1"/>
          <p:nvPr/>
        </p:nvSpPr>
        <p:spPr>
          <a:xfrm>
            <a:off x="435525" y="2718150"/>
            <a:ext cx="5889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Calibri"/>
                <a:ea typeface="Calibri"/>
                <a:cs typeface="Calibri"/>
                <a:sym typeface="Calibri"/>
              </a:rPr>
              <a:t>Денежное возмещение: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б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атареек - 5.000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градусников - 10.000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аккумуляторов (по 10 кг) - 37.000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1000 лампочек - 5.000 руб.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8" name="Google Shape;27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1548" y="1526748"/>
            <a:ext cx="2714700" cy="18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/>
          <p:nvPr>
            <p:ph type="title"/>
          </p:nvPr>
        </p:nvSpPr>
        <p:spPr>
          <a:xfrm>
            <a:off x="202775" y="192400"/>
            <a:ext cx="7505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Опыт других стран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84" name="Google Shape;284;p35"/>
          <p:cNvSpPr txBox="1"/>
          <p:nvPr/>
        </p:nvSpPr>
        <p:spPr>
          <a:xfrm>
            <a:off x="387425" y="945750"/>
            <a:ext cx="7859700" cy="22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Основываясь на политике других стран в сфере охраны экологии возможен ввод следующих мер: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Высокий тариф на вывоз мусора;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Добавление штрафов за несвоевременный вывоз мусора;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Раздельный сбор мусора;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●"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Сбор использованной тары, в стоимость которой включен утилизационный сбор.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35"/>
          <p:cNvSpPr txBox="1"/>
          <p:nvPr/>
        </p:nvSpPr>
        <p:spPr>
          <a:xfrm>
            <a:off x="387425" y="3588075"/>
            <a:ext cx="8106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Roboto"/>
                <a:ea typeface="Roboto"/>
                <a:cs typeface="Roboto"/>
                <a:sym typeface="Roboto"/>
              </a:rPr>
              <a:t>Например, в США: г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о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довой оборот в отрасли превышает </a:t>
            </a:r>
            <a:r>
              <a:rPr b="1" lang="ru" sz="15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250 миллиардов долларов</a:t>
            </a:r>
            <a:r>
              <a:rPr lang="ru" sz="15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 В течение последних трех десятилетий в стране многократно </a:t>
            </a:r>
            <a:r>
              <a:rPr b="1" lang="ru" sz="1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вырос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ru" sz="1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уровень переработки отходов</a:t>
            </a:r>
            <a:r>
              <a:rPr lang="ru" sz="1500">
                <a:latin typeface="Roboto"/>
                <a:ea typeface="Roboto"/>
                <a:cs typeface="Roboto"/>
                <a:sym typeface="Roboto"/>
              </a:rPr>
              <a:t>, сейчас доля переработанного мусора достигает 34%.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/>
          <p:nvPr/>
        </p:nvSpPr>
        <p:spPr>
          <a:xfrm>
            <a:off x="2246250" y="2248500"/>
            <a:ext cx="465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Спасибо за внимание!</a:t>
            </a:r>
            <a:endParaRPr b="1" sz="3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366075" y="292875"/>
            <a:ext cx="7519200" cy="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Цель</a:t>
            </a:r>
            <a:endParaRPr b="1" sz="4200"/>
          </a:p>
        </p:txBody>
      </p:sp>
      <p:sp>
        <p:nvSpPr>
          <p:cNvPr id="147" name="Google Shape;147;p15"/>
          <p:cNvSpPr txBox="1"/>
          <p:nvPr/>
        </p:nvSpPr>
        <p:spPr>
          <a:xfrm>
            <a:off x="647700" y="1556125"/>
            <a:ext cx="76626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пределить, каким образом наиболее </a:t>
            </a: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качественно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безопасно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организовать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накопление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сбор 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и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 утилизацию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отходов 1-2 класса опасности образованных в жилых районах с учетом всех заинтересованных сторон.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382250" y="217000"/>
            <a:ext cx="7288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Идея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575500" y="1043500"/>
            <a:ext cx="7395000" cy="29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Мотивировать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людей правильно утилизировать отходы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с помощью: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Денежного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вознаграждения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Системы лояльности;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Пунктов приема;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Величина вклада в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переработку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AutoNum type="arabicParenR"/>
            </a:pP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Рекламы системы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 утилизации</a:t>
            </a:r>
            <a:r>
              <a:rPr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800" y="1664264"/>
            <a:ext cx="4053873" cy="2725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/>
        </p:nvSpPr>
        <p:spPr>
          <a:xfrm>
            <a:off x="342850" y="3224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1) Денежное вознаграждение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0" name="Google Shape;160;p17"/>
          <p:cNvSpPr txBox="1"/>
          <p:nvPr/>
        </p:nvSpPr>
        <p:spPr>
          <a:xfrm>
            <a:off x="768775" y="1171475"/>
            <a:ext cx="4704300" cy="21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Примерная стоимость единиц товара (может варьироваться от региона):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Батарейка - 5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Градусник - 10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Аккумулятор - 37 руб./кг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Лампы - 5 руб.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775" y="1598425"/>
            <a:ext cx="3366125" cy="2241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/>
        </p:nvSpPr>
        <p:spPr>
          <a:xfrm>
            <a:off x="396350" y="275575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2) Система лояльности</a:t>
            </a:r>
            <a:endParaRPr b="1" sz="25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253225" y="1596300"/>
            <a:ext cx="56823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Получение накопительных баллов за сдачу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Накопительные карты;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Семейные карты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: общая накопительная база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для группы граждан;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обменять баллы на купоны;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потратить баллы на покупку в магазине.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1599" y="1422601"/>
            <a:ext cx="3115652" cy="19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/>
        </p:nvSpPr>
        <p:spPr>
          <a:xfrm>
            <a:off x="434375" y="340700"/>
            <a:ext cx="664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3) </a:t>
            </a:r>
            <a:r>
              <a:rPr b="1" lang="ru" sz="3000">
                <a:latin typeface="Nunito"/>
                <a:ea typeface="Nunito"/>
                <a:cs typeface="Nunito"/>
                <a:sym typeface="Nunito"/>
              </a:rPr>
              <a:t>Пункты приема</a:t>
            </a:r>
            <a:endParaRPr b="1" sz="2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710925" y="2198100"/>
            <a:ext cx="58899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Обособленные точки сбора;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Передвижные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точки сбора.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2525" y="2625575"/>
            <a:ext cx="3241301" cy="208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5976" y="438450"/>
            <a:ext cx="3137860" cy="208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95375" y="2116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Обособленные точки сбора</a:t>
            </a:r>
            <a:endParaRPr b="1"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3088" y="1430088"/>
            <a:ext cx="2993075" cy="1683612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0"/>
          <p:cNvSpPr txBox="1"/>
          <p:nvPr/>
        </p:nvSpPr>
        <p:spPr>
          <a:xfrm>
            <a:off x="5812438" y="3113700"/>
            <a:ext cx="27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alibri"/>
                <a:ea typeface="Calibri"/>
                <a:cs typeface="Calibri"/>
                <a:sym typeface="Calibri"/>
              </a:rPr>
              <a:t>Рис. 1 Концепция</a:t>
            </a:r>
            <a:r>
              <a:rPr lang="ru" sz="1200">
                <a:latin typeface="Calibri"/>
                <a:ea typeface="Calibri"/>
                <a:cs typeface="Calibri"/>
                <a:sym typeface="Calibri"/>
              </a:rPr>
              <a:t> автомата-приемника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0"/>
          <p:cNvSpPr txBox="1"/>
          <p:nvPr/>
        </p:nvSpPr>
        <p:spPr>
          <a:xfrm>
            <a:off x="1298650" y="1615650"/>
            <a:ext cx="20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0"/>
          <p:cNvSpPr txBox="1"/>
          <p:nvPr/>
        </p:nvSpPr>
        <p:spPr>
          <a:xfrm>
            <a:off x="532725" y="1355700"/>
            <a:ext cx="49857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Сдача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сортировка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 отходов;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Встроенное программное обеспечение;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Возможность просмотра статистики;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Вознаграждение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Привязка автоматов-приёмников к системе лояльности;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Получение наличных или баллов на счет в личном кабинете в системе лояльности;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Расположение вблизи ТЦ, магазинов, жилых домов.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205600" y="201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</a:rPr>
              <a:t>Передвижные точки сбора</a:t>
            </a:r>
            <a:endParaRPr b="1"/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425" y="1376751"/>
            <a:ext cx="3261651" cy="217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1"/>
          <p:cNvSpPr txBox="1"/>
          <p:nvPr/>
        </p:nvSpPr>
        <p:spPr>
          <a:xfrm>
            <a:off x="644200" y="1754825"/>
            <a:ext cx="46935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Мобильные пункты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для обслуживания 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малонаселенных</a:t>
            </a:r>
            <a:r>
              <a:rPr lang="ru" sz="17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 районов</a:t>
            </a:r>
            <a:r>
              <a:rPr lang="ru" sz="1700">
                <a:latin typeface="Roboto"/>
                <a:ea typeface="Roboto"/>
                <a:cs typeface="Roboto"/>
                <a:sym typeface="Roboto"/>
              </a:rPr>
              <a:t>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ru" sz="1700">
                <a:latin typeface="Roboto"/>
                <a:ea typeface="Roboto"/>
                <a:cs typeface="Roboto"/>
                <a:sym typeface="Roboto"/>
              </a:rPr>
              <a:t>Регламентированный маршрут с пунктами назначения и временем стоянки.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